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83" r:id="rId4"/>
    <p:sldId id="284" r:id="rId5"/>
    <p:sldId id="285" r:id="rId6"/>
    <p:sldId id="286" r:id="rId7"/>
    <p:sldId id="287" r:id="rId8"/>
    <p:sldId id="288" r:id="rId9"/>
    <p:sldId id="289" r:id="rId10"/>
    <p:sldId id="290" r:id="rId11"/>
    <p:sldId id="291" r:id="rId12"/>
    <p:sldId id="292"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11/18/2018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iq/url?sa=i&amp;rct=j&amp;q=&amp;esrc=s&amp;source=images&amp;cd=&amp;cad=rja&amp;uact=8&amp;ved=2ahUKEwjBz5mrnJ3eAhXsLsAKHc0pAJ8QjRx6BAgBEAU&amp;url=http://talk2bio.com/kingdom-plantae/&amp;psig=AOvVaw2CLA8bCQZIBa_bICbtvK5y&amp;ust=154040668243223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iq/url?sa=i&amp;rct=j&amp;q=&amp;esrc=s&amp;source=images&amp;cd=&amp;cad=rja&amp;uact=8&amp;ved=2ahUKEwiYpevqnJ3eAhXLLsAKHaKlBvIQjRx6BAgBEAU&amp;url=https://www.alamy.com/stock-photo/carl-linnaeus.html&amp;psig=AOvVaw0si7en0vohlxvQhzKOWkIh&amp;ust=154040682250572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514600"/>
            <a:ext cx="7162800" cy="609600"/>
          </a:xfrm>
        </p:spPr>
        <p:txBody>
          <a:bodyPr>
            <a:normAutofit fontScale="90000"/>
          </a:bodyPr>
          <a:lstStyle/>
          <a:p>
            <a:pPr algn="ctr"/>
            <a:r>
              <a:rPr lang="en-US" sz="4000" b="1" dirty="0" smtClean="0">
                <a:solidFill>
                  <a:srgbClr val="C00000"/>
                </a:solidFill>
                <a:latin typeface="Cooper Black" pitchFamily="18" charset="0"/>
              </a:rPr>
              <a:t>General Biology</a:t>
            </a:r>
            <a:br>
              <a:rPr lang="en-US" sz="4000" b="1" dirty="0" smtClean="0">
                <a:solidFill>
                  <a:srgbClr val="C00000"/>
                </a:solidFill>
                <a:latin typeface="Cooper Black" pitchFamily="18" charset="0"/>
              </a:rPr>
            </a:br>
            <a:r>
              <a:rPr lang="en-US" sz="4000" b="1" dirty="0" smtClean="0">
                <a:solidFill>
                  <a:srgbClr val="C00000"/>
                </a:solidFill>
                <a:latin typeface="Cooper Black" pitchFamily="18" charset="0"/>
              </a:rPr>
              <a:t>Lecture 3 </a:t>
            </a:r>
            <a:endParaRPr lang="en-US" sz="4000" dirty="0">
              <a:solidFill>
                <a:srgbClr val="C00000"/>
              </a:solidFill>
              <a:latin typeface="Cooper Black" pitchFamily="18" charset="0"/>
            </a:endParaRPr>
          </a:p>
        </p:txBody>
      </p:sp>
      <p:pic>
        <p:nvPicPr>
          <p:cNvPr id="6" name="Picture 5" descr="C:\Users\المعاون العلمي\Desktop\فورمات\شعار\شعار العلو2م.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04352"/>
            <a:ext cx="1524000" cy="1535975"/>
          </a:xfrm>
          <a:prstGeom prst="rect">
            <a:avLst/>
          </a:prstGeom>
          <a:noFill/>
          <a:ln>
            <a:noFill/>
          </a:ln>
        </p:spPr>
      </p:pic>
      <p:pic>
        <p:nvPicPr>
          <p:cNvPr id="5" name="Picture 2" descr="صورة ذات صلة"/>
          <p:cNvPicPr>
            <a:picLocks noChangeAspect="1" noChangeArrowheads="1"/>
          </p:cNvPicPr>
          <p:nvPr/>
        </p:nvPicPr>
        <p:blipFill>
          <a:blip r:embed="rId3" cstate="print"/>
          <a:srcRect l="5206" r="4555"/>
          <a:stretch>
            <a:fillRect/>
          </a:stretch>
        </p:blipFill>
        <p:spPr bwMode="auto">
          <a:xfrm>
            <a:off x="7543800" y="228601"/>
            <a:ext cx="1371600" cy="1295766"/>
          </a:xfrm>
          <a:prstGeom prst="rect">
            <a:avLst/>
          </a:prstGeom>
          <a:noFill/>
        </p:spPr>
      </p:pic>
      <p:sp>
        <p:nvSpPr>
          <p:cNvPr id="7" name="Subtitle 2"/>
          <p:cNvSpPr txBox="1">
            <a:spLocks/>
          </p:cNvSpPr>
          <p:nvPr/>
        </p:nvSpPr>
        <p:spPr>
          <a:xfrm>
            <a:off x="838200" y="3886200"/>
            <a:ext cx="7162800" cy="1143000"/>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ctr"/>
            <a:r>
              <a:rPr lang="en-US" sz="1800" b="1" dirty="0" smtClean="0">
                <a:latin typeface="Berlin Sans FB" pitchFamily="34" charset="0"/>
              </a:rPr>
              <a:t>Dr. </a:t>
            </a:r>
            <a:r>
              <a:rPr lang="en-US" sz="1800" b="1" dirty="0" err="1" smtClean="0">
                <a:latin typeface="Berlin Sans FB" pitchFamily="34" charset="0"/>
              </a:rPr>
              <a:t>Rawa</a:t>
            </a:r>
            <a:r>
              <a:rPr lang="en-US" sz="1800" b="1" dirty="0" smtClean="0">
                <a:latin typeface="Berlin Sans FB" pitchFamily="34" charset="0"/>
              </a:rPr>
              <a:t> Abdul </a:t>
            </a:r>
            <a:r>
              <a:rPr lang="en-US" sz="1800" b="1" dirty="0" err="1" smtClean="0">
                <a:latin typeface="Berlin Sans FB" pitchFamily="34" charset="0"/>
              </a:rPr>
              <a:t>Redha</a:t>
            </a:r>
            <a:r>
              <a:rPr lang="en-US" sz="1800" b="1" dirty="0" smtClean="0">
                <a:latin typeface="Berlin Sans FB" pitchFamily="34" charset="0"/>
              </a:rPr>
              <a:t> Aziz</a:t>
            </a:r>
          </a:p>
          <a:p>
            <a:pPr algn="ctr"/>
            <a:r>
              <a:rPr lang="en-US" sz="1800" b="1" dirty="0" err="1" smtClean="0">
                <a:latin typeface="Berlin Sans FB" pitchFamily="34" charset="0"/>
              </a:rPr>
              <a:t>Ph.D</a:t>
            </a:r>
            <a:r>
              <a:rPr lang="en-US" sz="1800" b="1" dirty="0" smtClean="0">
                <a:latin typeface="Berlin Sans FB" pitchFamily="34" charset="0"/>
              </a:rPr>
              <a:t> Antibiotics/ Molecular biology</a:t>
            </a:r>
            <a:endParaRPr lang="en-US" sz="1800" b="1" dirty="0">
              <a:latin typeface="Berlin Sans FB" pitchFamily="34" charset="0"/>
            </a:endParaRPr>
          </a:p>
        </p:txBody>
      </p:sp>
    </p:spTree>
    <p:extLst>
      <p:ext uri="{BB962C8B-B14F-4D97-AF65-F5344CB8AC3E}">
        <p14:creationId xmlns:p14="http://schemas.microsoft.com/office/powerpoint/2010/main" val="181168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5410200" cy="5257800"/>
          </a:xfrm>
        </p:spPr>
        <p:txBody>
          <a:bodyPr>
            <a:normAutofit/>
          </a:bodyPr>
          <a:lstStyle/>
          <a:p>
            <a:r>
              <a:rPr lang="en-US" sz="2800" u="sng" dirty="0"/>
              <a:t>Kingdom Fungi:</a:t>
            </a:r>
            <a:r>
              <a:rPr lang="en-US" sz="2800" dirty="0"/>
              <a:t> They are multicellular, with a cell wall, organelles including a nucleus, but no chloroplasts. They have no mechanisms for locomotion. Fungi range in size from microscopic to very large such as mushrooms. Nutrients are acquired by absorption. For the most part, fungi acquire nutrients from decaying material</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248400" y="838200"/>
            <a:ext cx="2362200" cy="3276600"/>
          </a:xfrm>
          <a:prstGeom prst="rect">
            <a:avLst/>
          </a:prstGeom>
        </p:spPr>
      </p:pic>
    </p:spTree>
    <p:extLst>
      <p:ext uri="{BB962C8B-B14F-4D97-AF65-F5344CB8AC3E}">
        <p14:creationId xmlns:p14="http://schemas.microsoft.com/office/powerpoint/2010/main" val="2641413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85800"/>
            <a:ext cx="8077200" cy="2895600"/>
          </a:xfrm>
        </p:spPr>
        <p:txBody>
          <a:bodyPr>
            <a:normAutofit/>
          </a:bodyPr>
          <a:lstStyle/>
          <a:p>
            <a:r>
              <a:rPr lang="en-US" sz="2800" u="sng" dirty="0"/>
              <a:t>Kingdom Plantae:</a:t>
            </a:r>
            <a:r>
              <a:rPr lang="en-US" sz="2800" dirty="0"/>
              <a:t>  Plants are multicellular and most don't move, although gametes of some plants move using cilia or flagella. Organelles including nucleus, chloroplasts are present, and cell walls are present. Nutrients are acquired by photosynthesis (they all require sunlight). </a:t>
            </a:r>
          </a:p>
          <a:p>
            <a:endParaRPr lang="en-US" sz="2800" dirty="0"/>
          </a:p>
        </p:txBody>
      </p:sp>
      <p:pic>
        <p:nvPicPr>
          <p:cNvPr id="4" name="Picture 3" descr="Related imag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616036"/>
            <a:ext cx="5929314" cy="2762250"/>
          </a:xfrm>
          <a:prstGeom prst="rect">
            <a:avLst/>
          </a:prstGeom>
          <a:noFill/>
          <a:ln>
            <a:noFill/>
          </a:ln>
        </p:spPr>
      </p:pic>
    </p:spTree>
    <p:extLst>
      <p:ext uri="{BB962C8B-B14F-4D97-AF65-F5344CB8AC3E}">
        <p14:creationId xmlns:p14="http://schemas.microsoft.com/office/powerpoint/2010/main" val="3778675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22960" y="1100628"/>
            <a:ext cx="7520940" cy="4766772"/>
          </a:xfrm>
        </p:spPr>
        <p:txBody>
          <a:bodyPr>
            <a:noAutofit/>
          </a:bodyPr>
          <a:lstStyle/>
          <a:p>
            <a:r>
              <a:rPr lang="en-US" sz="2800" u="sng" dirty="0"/>
              <a:t>Kingdom </a:t>
            </a:r>
            <a:r>
              <a:rPr lang="en-US" sz="2800" u="sng" dirty="0" err="1"/>
              <a:t>Animalia</a:t>
            </a:r>
            <a:r>
              <a:rPr lang="en-US" sz="2800" u="sng" dirty="0"/>
              <a:t> :</a:t>
            </a:r>
            <a:r>
              <a:rPr lang="en-US" sz="2800" dirty="0"/>
              <a:t>  They includes animals without backbones (invertebrates) and with backbones (vertebrates). The cells are eukaryotic; the organisms are heterotrophic. Animals are multicellular, and move with the aid of cilia, flagella, or muscular organs based on contractile proteins. They have organelles including a nucleus, but no chloroplasts or cell walls. The feeding form is one in which large molecules from the external environment are consumed and then broken down to usable parts in the animal body. </a:t>
            </a:r>
          </a:p>
          <a:p>
            <a:endParaRPr lang="en-US" sz="2800" dirty="0"/>
          </a:p>
        </p:txBody>
      </p:sp>
    </p:spTree>
    <p:extLst>
      <p:ext uri="{BB962C8B-B14F-4D97-AF65-F5344CB8AC3E}">
        <p14:creationId xmlns:p14="http://schemas.microsoft.com/office/powerpoint/2010/main" val="3297288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10.jpg"/>
          <p:cNvPicPr>
            <a:picLocks noGrp="1" noChangeAspect="1"/>
          </p:cNvPicPr>
          <p:nvPr>
            <p:ph idx="1"/>
          </p:nvPr>
        </p:nvPicPr>
        <p:blipFill>
          <a:blip r:embed="rId2" cstate="print"/>
          <a:stretch>
            <a:fillRect/>
          </a:stretch>
        </p:blipFill>
        <p:spPr>
          <a:xfrm>
            <a:off x="2286000" y="1066800"/>
            <a:ext cx="4525962" cy="3886200"/>
          </a:xfrm>
        </p:spPr>
      </p:pic>
      <p:sp>
        <p:nvSpPr>
          <p:cNvPr id="3" name="Title 2"/>
          <p:cNvSpPr>
            <a:spLocks noGrp="1"/>
          </p:cNvSpPr>
          <p:nvPr>
            <p:ph type="title"/>
          </p:nvPr>
        </p:nvSpPr>
        <p:spPr>
          <a:xfrm>
            <a:off x="457200" y="274638"/>
            <a:ext cx="3886200" cy="868362"/>
          </a:xfrm>
        </p:spPr>
        <p:txBody>
          <a:bodyPr/>
          <a:lstStyle/>
          <a:p>
            <a:pPr algn="ctr"/>
            <a:r>
              <a:rPr lang="en-US" dirty="0" smtClean="0">
                <a:solidFill>
                  <a:srgbClr val="C00000"/>
                </a:solidFill>
                <a:latin typeface="Cooper Black" pitchFamily="18" charset="0"/>
              </a:rPr>
              <a:t>Any Question?</a:t>
            </a:r>
            <a:endParaRPr lang="ar-IQ" dirty="0">
              <a:solidFill>
                <a:srgbClr val="C00000"/>
              </a:solidFill>
              <a:latin typeface="Cooper Black" pitchFamily="18" charset="0"/>
            </a:endParaRPr>
          </a:p>
        </p:txBody>
      </p:sp>
    </p:spTree>
    <p:extLst>
      <p:ext uri="{BB962C8B-B14F-4D97-AF65-F5344CB8AC3E}">
        <p14:creationId xmlns:p14="http://schemas.microsoft.com/office/powerpoint/2010/main" val="3519028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kingdom of living organisms </a:t>
            </a:r>
            <a:endParaRPr lang="en-US" dirty="0"/>
          </a:p>
        </p:txBody>
      </p:sp>
      <p:sp>
        <p:nvSpPr>
          <p:cNvPr id="3" name="Content Placeholder 2"/>
          <p:cNvSpPr>
            <a:spLocks noGrp="1"/>
          </p:cNvSpPr>
          <p:nvPr>
            <p:ph idx="1"/>
          </p:nvPr>
        </p:nvSpPr>
        <p:spPr>
          <a:xfrm>
            <a:off x="457200" y="1100628"/>
            <a:ext cx="7886700" cy="4995372"/>
          </a:xfrm>
        </p:spPr>
        <p:txBody>
          <a:bodyPr>
            <a:noAutofit/>
          </a:bodyPr>
          <a:lstStyle/>
          <a:p>
            <a:r>
              <a:rPr lang="en-US" sz="2400" u="sng" dirty="0"/>
              <a:t>All living organisms are classified into groups based on very </a:t>
            </a:r>
            <a:r>
              <a:rPr lang="en-US" sz="2400" u="sng" dirty="0" smtClean="0"/>
              <a:t>basic</a:t>
            </a:r>
            <a:r>
              <a:rPr lang="en-US" sz="2400" u="sng" dirty="0"/>
              <a:t>, shared </a:t>
            </a:r>
            <a:r>
              <a:rPr lang="en-US" sz="2400" u="sng" dirty="0" smtClean="0"/>
              <a:t>characteristics</a:t>
            </a:r>
          </a:p>
          <a:p>
            <a:pPr lvl="0"/>
            <a:r>
              <a:rPr lang="en-US" sz="2000" b="0" dirty="0"/>
              <a:t>Organisms within each group are then further divided into smaller groups. These smaller groups are based on more detailed similarities within each larger group. </a:t>
            </a:r>
          </a:p>
          <a:p>
            <a:pPr lvl="0"/>
            <a:r>
              <a:rPr lang="en-US" sz="2000" b="0" dirty="0"/>
              <a:t>Characteristics such as appearance, reproduction, mobility, and functionality are just a few ways in which living organisms are grouped together. These specialized groups are collectively called the classification of living things. The classification of living things includes 7 categories: (kingdom, phylum, class, order, family, genus, and species).</a:t>
            </a:r>
          </a:p>
          <a:p>
            <a:pPr lvl="0"/>
            <a:r>
              <a:rPr lang="en-US" sz="2000" b="0" dirty="0"/>
              <a:t>The classification has many uses first; it helps scientists to sort organisms in order. Second, it helps them to identify new organisms by finding out which group they fit. Third, it is easier to study organisms when they are sorted in groups. </a:t>
            </a:r>
          </a:p>
          <a:p>
            <a:endParaRPr lang="en-US" sz="2000" dirty="0"/>
          </a:p>
        </p:txBody>
      </p:sp>
    </p:spTree>
    <p:extLst>
      <p:ext uri="{BB962C8B-B14F-4D97-AF65-F5344CB8AC3E}">
        <p14:creationId xmlns:p14="http://schemas.microsoft.com/office/powerpoint/2010/main" val="142379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7962900" cy="6172200"/>
          </a:xfrm>
        </p:spPr>
        <p:txBody>
          <a:bodyPr>
            <a:noAutofit/>
          </a:bodyPr>
          <a:lstStyle/>
          <a:p>
            <a:r>
              <a:rPr lang="en-US" sz="2000" dirty="0"/>
              <a:t>Categories of classification of organisms  </a:t>
            </a:r>
            <a:endParaRPr lang="en-US" sz="2000" dirty="0" smtClean="0"/>
          </a:p>
          <a:p>
            <a:r>
              <a:rPr lang="en-US" sz="2000" dirty="0" smtClean="0"/>
              <a:t>     </a:t>
            </a:r>
            <a:endParaRPr lang="en-US" sz="2000" dirty="0"/>
          </a:p>
          <a:p>
            <a:pPr lvl="0"/>
            <a:r>
              <a:rPr lang="en-US" sz="2000" b="0" dirty="0"/>
              <a:t>Kingdoms: The most basic classification of living things is kingdoms. Currently there are five kingdoms. Living things are placed into certain kingdoms based on how they obtain their food, the types of cells that make up their body, and the number of cells they contain.  </a:t>
            </a:r>
          </a:p>
          <a:p>
            <a:pPr lvl="0"/>
            <a:r>
              <a:rPr lang="en-US" sz="2000" b="0" dirty="0"/>
              <a:t>Phylum:  The next level following kingdom in the classification of living things. It is an attempt to find some kind of physical similarities among organisms within a kingdom. These physical similarities suggest that there is a common ancestry among those organisms in a particular phylum. </a:t>
            </a:r>
          </a:p>
          <a:p>
            <a:pPr lvl="0"/>
            <a:r>
              <a:rPr lang="en-US" sz="2000" b="0" dirty="0"/>
              <a:t>Class:  A taxonomic group comprised of organisms that share a common attribute. It is further divided into one or more orders.</a:t>
            </a:r>
          </a:p>
          <a:p>
            <a:pPr lvl="0"/>
            <a:r>
              <a:rPr lang="en-US" sz="2000" b="0" dirty="0"/>
              <a:t>Order: A taxonomic rank used in classifying organisms, generally below the class, and comprised of </a:t>
            </a:r>
            <a:r>
              <a:rPr lang="en-US" sz="2000" b="0" dirty="0" smtClean="0"/>
              <a:t>families</a:t>
            </a:r>
            <a:endParaRPr lang="en-US" sz="2000" b="0" dirty="0"/>
          </a:p>
        </p:txBody>
      </p:sp>
    </p:spTree>
    <p:extLst>
      <p:ext uri="{BB962C8B-B14F-4D97-AF65-F5344CB8AC3E}">
        <p14:creationId xmlns:p14="http://schemas.microsoft.com/office/powerpoint/2010/main" val="3116277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00628"/>
            <a:ext cx="8115300" cy="4538172"/>
          </a:xfrm>
        </p:spPr>
        <p:txBody>
          <a:bodyPr>
            <a:normAutofit/>
          </a:bodyPr>
          <a:lstStyle/>
          <a:p>
            <a:pPr lvl="0"/>
            <a:r>
              <a:rPr lang="en-US" sz="2400" b="0" dirty="0"/>
              <a:t>Family:  A taxonomic rank in the classification of organisms between genus and order includes one or more genera, especially sharing a common attribute.</a:t>
            </a:r>
          </a:p>
          <a:p>
            <a:pPr lvl="0"/>
            <a:r>
              <a:rPr lang="en-US" sz="2400" b="0" dirty="0"/>
              <a:t>Genus: A taxonomic category ranking used in biological classification that is below a family and above a species level, and includes group of species that are structurally similar or </a:t>
            </a:r>
            <a:r>
              <a:rPr lang="en-US" sz="2400" b="0" dirty="0" err="1"/>
              <a:t>phylogenetically</a:t>
            </a:r>
            <a:r>
              <a:rPr lang="en-US" sz="2400" b="0" dirty="0"/>
              <a:t> related. </a:t>
            </a:r>
          </a:p>
          <a:p>
            <a:pPr lvl="0"/>
            <a:r>
              <a:rPr lang="en-US" sz="2400" b="0" dirty="0"/>
              <a:t>Species:  The lowest taxonomic rank, and the most basic unit or category of biological classification. </a:t>
            </a:r>
          </a:p>
          <a:p>
            <a:endParaRPr lang="en-US" dirty="0"/>
          </a:p>
        </p:txBody>
      </p:sp>
    </p:spTree>
    <p:extLst>
      <p:ext uri="{BB962C8B-B14F-4D97-AF65-F5344CB8AC3E}">
        <p14:creationId xmlns:p14="http://schemas.microsoft.com/office/powerpoint/2010/main" val="298843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16239" b="14060"/>
          <a:stretch/>
        </p:blipFill>
        <p:spPr bwMode="auto">
          <a:xfrm>
            <a:off x="533400" y="381000"/>
            <a:ext cx="8001000" cy="5943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7506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heavy" dirty="0"/>
              <a:t>Binomial system of naming species </a:t>
            </a:r>
            <a:endParaRPr lang="en-US" dirty="0"/>
          </a:p>
        </p:txBody>
      </p:sp>
      <p:sp>
        <p:nvSpPr>
          <p:cNvPr id="3" name="Content Placeholder 2"/>
          <p:cNvSpPr>
            <a:spLocks noGrp="1"/>
          </p:cNvSpPr>
          <p:nvPr>
            <p:ph idx="1"/>
          </p:nvPr>
        </p:nvSpPr>
        <p:spPr>
          <a:xfrm>
            <a:off x="533400" y="1100628"/>
            <a:ext cx="6629400" cy="5452572"/>
          </a:xfrm>
        </p:spPr>
        <p:txBody>
          <a:bodyPr>
            <a:normAutofit fontScale="92500" lnSpcReduction="10000"/>
          </a:bodyPr>
          <a:lstStyle/>
          <a:p>
            <a:r>
              <a:rPr lang="en-US" sz="2400" dirty="0"/>
              <a:t>Carl Linnaeus, a Swedish botanist gave every species a scientific name in Latin. The binomial system of naming species means giving organisms two names in Latin (scientific names). The term binomial literally means two names Linnaeus derived scientific names from the genus and the species to which organisms belong. </a:t>
            </a:r>
            <a:endParaRPr lang="en-US" sz="2400" dirty="0" smtClean="0"/>
          </a:p>
          <a:p>
            <a:endParaRPr lang="en-US" sz="2400" dirty="0" smtClean="0"/>
          </a:p>
          <a:p>
            <a:pPr lvl="0"/>
            <a:r>
              <a:rPr lang="en-US" sz="2400" dirty="0"/>
              <a:t>When writing a scientific name, the genus name is written first and starts with a capital letter, and the species name is written second and starts with a small letter. The scientific name ought to be printed in italics when typed and underlined separately when handwritten. The tiger belongs to the genus called </a:t>
            </a:r>
            <a:r>
              <a:rPr lang="en-US" sz="2400" dirty="0" err="1"/>
              <a:t>Panthera</a:t>
            </a:r>
            <a:r>
              <a:rPr lang="en-US" sz="2400" dirty="0"/>
              <a:t> and the species called </a:t>
            </a:r>
            <a:r>
              <a:rPr lang="en-US" sz="2400" dirty="0" err="1"/>
              <a:t>tigris</a:t>
            </a:r>
            <a:r>
              <a:rPr lang="en-US" sz="2400" dirty="0"/>
              <a:t>, therefore its scientific name will be typed as </a:t>
            </a:r>
            <a:r>
              <a:rPr lang="en-US" sz="2400" dirty="0" err="1"/>
              <a:t>Panthera</a:t>
            </a:r>
            <a:r>
              <a:rPr lang="en-US" sz="2400" dirty="0"/>
              <a:t> </a:t>
            </a:r>
            <a:r>
              <a:rPr lang="en-US" sz="2400" dirty="0" err="1"/>
              <a:t>tigris</a:t>
            </a:r>
            <a:r>
              <a:rPr lang="en-US" sz="2400" dirty="0"/>
              <a:t>, or handwritten as </a:t>
            </a:r>
            <a:r>
              <a:rPr lang="en-US" sz="2400" dirty="0" err="1"/>
              <a:t>Panthera</a:t>
            </a:r>
            <a:r>
              <a:rPr lang="en-US" sz="2400" dirty="0"/>
              <a:t> </a:t>
            </a:r>
            <a:r>
              <a:rPr lang="en-US" sz="2400" dirty="0" err="1"/>
              <a:t>tigris</a:t>
            </a:r>
            <a:r>
              <a:rPr lang="en-US" sz="2400" dirty="0"/>
              <a:t>.</a:t>
            </a:r>
          </a:p>
          <a:p>
            <a:endParaRPr lang="en-US" sz="2400" dirty="0"/>
          </a:p>
        </p:txBody>
      </p:sp>
      <p:pic>
        <p:nvPicPr>
          <p:cNvPr id="4" name="Picture 3" descr="Image result for carl linnaeus">
            <a:hlinkClick r:id="rId2"/>
          </p:cNvPr>
          <p:cNvPicPr/>
          <p:nvPr/>
        </p:nvPicPr>
        <p:blipFill rotWithShape="1">
          <a:blip r:embed="rId3" cstate="print">
            <a:extLst>
              <a:ext uri="{28A0092B-C50C-407E-A947-70E740481C1C}">
                <a14:useLocalDpi xmlns:a14="http://schemas.microsoft.com/office/drawing/2010/main" val="0"/>
              </a:ext>
            </a:extLst>
          </a:blip>
          <a:srcRect b="6302"/>
          <a:stretch/>
        </p:blipFill>
        <p:spPr bwMode="auto">
          <a:xfrm>
            <a:off x="7239000" y="1905000"/>
            <a:ext cx="1481455" cy="1905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3811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7520940" cy="4995372"/>
          </a:xfrm>
        </p:spPr>
        <p:txBody>
          <a:bodyPr>
            <a:noAutofit/>
          </a:bodyPr>
          <a:lstStyle/>
          <a:p>
            <a:pPr lvl="0"/>
            <a:r>
              <a:rPr lang="en-US" sz="2400" dirty="0"/>
              <a:t>In 1735 Linnaeus in his classification scheme, recognized only two kingdoms of living things: </a:t>
            </a:r>
            <a:r>
              <a:rPr lang="en-US" sz="2400" dirty="0" err="1"/>
              <a:t>Animalia</a:t>
            </a:r>
            <a:r>
              <a:rPr lang="en-US" sz="2400" dirty="0"/>
              <a:t> and Plantae. At the time, microscopic organisms had not been studied in detail. Either they were placed in a separate category or in some cases, they were classified with plants or animals. </a:t>
            </a:r>
          </a:p>
          <a:p>
            <a:pPr lvl="0"/>
            <a:r>
              <a:rPr lang="en-US" sz="2400" dirty="0"/>
              <a:t> Then in 1860, the German investigator Ernst Haeckel proposed a three-kingdom system of classification. Haeckel’s three kingdoms were </a:t>
            </a:r>
            <a:r>
              <a:rPr lang="en-US" sz="2400" dirty="0" err="1"/>
              <a:t>Animalia</a:t>
            </a:r>
            <a:r>
              <a:rPr lang="en-US" sz="2400" dirty="0"/>
              <a:t>, Plantae, and Protista. Members of the kingdom Protista included the protozoa, fungi, bacteria, and other microorganisms. Haeckel’s system was not widely accepted, however, and microorganisms continued to be classified as plants (for example, bacteria and fungi) or animals (for example, protozoa).  </a:t>
            </a:r>
          </a:p>
          <a:p>
            <a:endParaRPr lang="en-US" sz="2400" dirty="0"/>
          </a:p>
        </p:txBody>
      </p:sp>
    </p:spTree>
    <p:extLst>
      <p:ext uri="{BB962C8B-B14F-4D97-AF65-F5344CB8AC3E}">
        <p14:creationId xmlns:p14="http://schemas.microsoft.com/office/powerpoint/2010/main" val="511196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5867400" cy="4461972"/>
          </a:xfrm>
        </p:spPr>
        <p:txBody>
          <a:bodyPr>
            <a:noAutofit/>
          </a:bodyPr>
          <a:lstStyle/>
          <a:p>
            <a:r>
              <a:rPr lang="en-US" sz="2400" u="sng" dirty="0"/>
              <a:t>Kingdom </a:t>
            </a:r>
            <a:r>
              <a:rPr lang="en-US" sz="2400" u="sng" dirty="0" err="1"/>
              <a:t>Monera</a:t>
            </a:r>
            <a:r>
              <a:rPr lang="en-US" sz="2400" u="sng" dirty="0"/>
              <a:t>:</a:t>
            </a:r>
            <a:r>
              <a:rPr lang="en-US" sz="2400" dirty="0"/>
              <a:t> (includes Eubacteria and </a:t>
            </a:r>
            <a:r>
              <a:rPr lang="en-US" sz="2400" dirty="0" err="1"/>
              <a:t>Archeobacteria</a:t>
            </a:r>
            <a:r>
              <a:rPr lang="en-US" sz="2400" dirty="0"/>
              <a:t>) Individuals are single-celled, may or may not move, have a cell wall, have no chloroplasts or other organelles, and have no nucleus. </a:t>
            </a:r>
            <a:r>
              <a:rPr lang="en-US" sz="2400" dirty="0" err="1"/>
              <a:t>Monera</a:t>
            </a:r>
            <a:r>
              <a:rPr lang="en-US" sz="2400" dirty="0"/>
              <a:t> are usually very tiny, although one type, namely the blue-green bacteria, look like algae. They are filamentous and quite long, green, but have no visible structure inside the cells. No visible feeding mechanism. They absorb nutrients through the cell wall or produce their own by photosynthesis. </a:t>
            </a:r>
          </a:p>
          <a:p>
            <a:endParaRPr lang="en-US" sz="24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705600" y="990600"/>
            <a:ext cx="2133600" cy="3810000"/>
          </a:xfrm>
          <a:prstGeom prst="rect">
            <a:avLst/>
          </a:prstGeom>
        </p:spPr>
      </p:pic>
    </p:spTree>
    <p:extLst>
      <p:ext uri="{BB962C8B-B14F-4D97-AF65-F5344CB8AC3E}">
        <p14:creationId xmlns:p14="http://schemas.microsoft.com/office/powerpoint/2010/main" val="114453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5273040" cy="4690572"/>
          </a:xfrm>
        </p:spPr>
        <p:txBody>
          <a:bodyPr>
            <a:noAutofit/>
          </a:bodyPr>
          <a:lstStyle/>
          <a:p>
            <a:r>
              <a:rPr lang="en-US" sz="2400" u="sng" dirty="0"/>
              <a:t>Kingdom Protista:</a:t>
            </a:r>
            <a:r>
              <a:rPr lang="en-US" sz="2400" dirty="0"/>
              <a:t> they are single-celled and usually move by cilia, flagella, or by amoeboid mechanisms. There is usually no cell wall, although some forms may have a cell wall. They have organelles including a nucleus and may have chloroplasts, so some will be green and others won't be. They are small, although many are big enough to be recognized in a dissecting microscope or even with a magnifying glass. Nutrients are acquired by photosynthesis, ingestion of other organisms, or both. </a:t>
            </a:r>
          </a:p>
          <a:p>
            <a:endParaRPr lang="en-US" sz="24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791200" y="886691"/>
            <a:ext cx="3124200" cy="3810000"/>
          </a:xfrm>
          <a:prstGeom prst="rect">
            <a:avLst/>
          </a:prstGeom>
        </p:spPr>
      </p:pic>
    </p:spTree>
    <p:extLst>
      <p:ext uri="{BB962C8B-B14F-4D97-AF65-F5344CB8AC3E}">
        <p14:creationId xmlns:p14="http://schemas.microsoft.com/office/powerpoint/2010/main" val="25026863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60</TotalTime>
  <Words>1049</Words>
  <Application>Microsoft Office PowerPoint</Application>
  <PresentationFormat>On-screen Show (4:3)</PresentationFormat>
  <Paragraphs>29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Angles</vt:lpstr>
      <vt:lpstr>General Biology Lecture 3 </vt:lpstr>
      <vt:lpstr>The kingdom of living organisms </vt:lpstr>
      <vt:lpstr>PowerPoint Presentation</vt:lpstr>
      <vt:lpstr>PowerPoint Presentation</vt:lpstr>
      <vt:lpstr>PowerPoint Presentation</vt:lpstr>
      <vt:lpstr>Binomial system of naming species </vt:lpstr>
      <vt:lpstr>PowerPoint Presentation</vt:lpstr>
      <vt:lpstr>PowerPoint Presentation</vt:lpstr>
      <vt:lpstr>PowerPoint Presentation</vt:lpstr>
      <vt:lpstr>PowerPoint Presentation</vt:lpstr>
      <vt:lpstr>PowerPoint Presentation</vt:lpstr>
      <vt:lpstr>PowerPoint Presentation</vt:lpstr>
      <vt:lpstr>Any Question?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Biology </dc:title>
  <dc:creator>rawa</dc:creator>
  <cp:lastModifiedBy>DR.Ahmed Saker 2o1O</cp:lastModifiedBy>
  <cp:revision>76</cp:revision>
  <dcterms:created xsi:type="dcterms:W3CDTF">2006-08-16T00:00:00Z</dcterms:created>
  <dcterms:modified xsi:type="dcterms:W3CDTF">2018-11-18T18:29:16Z</dcterms:modified>
</cp:coreProperties>
</file>